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D89C460-5A28-447C-8403-130163901063}" type="datetimeFigureOut">
              <a:rPr lang="en-US" smtClean="0"/>
              <a:t>5/8/2011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0F1B427-B27D-4B9D-9B11-8D8FE64D94D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89C460-5A28-447C-8403-130163901063}" type="datetimeFigureOut">
              <a:rPr lang="en-US" smtClean="0"/>
              <a:t>5/8/2011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1B427-B27D-4B9D-9B11-8D8FE64D94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D89C460-5A28-447C-8403-130163901063}" type="datetimeFigureOut">
              <a:rPr lang="en-US" smtClean="0"/>
              <a:t>5/8/2011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0F1B427-B27D-4B9D-9B11-8D8FE64D94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D89C460-5A28-447C-8403-130163901063}" type="datetimeFigureOut">
              <a:rPr lang="en-US" smtClean="0"/>
              <a:t>5/8/2011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0F1B427-B27D-4B9D-9B11-8D8FE64D94DC}"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D89C460-5A28-447C-8403-130163901063}" type="datetimeFigureOut">
              <a:rPr lang="en-US" smtClean="0"/>
              <a:t>5/8/2011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0F1B427-B27D-4B9D-9B11-8D8FE64D94DC}"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D89C460-5A28-447C-8403-130163901063}" type="datetimeFigureOut">
              <a:rPr lang="en-US" smtClean="0"/>
              <a:t>5/8/2011</a:t>
            </a:fld>
            <a:endParaRPr lang="en-US"/>
          </a:p>
        </p:txBody>
      </p:sp>
      <p:sp>
        <p:nvSpPr>
          <p:cNvPr id="10" name="Slide Number Placeholder 9"/>
          <p:cNvSpPr>
            <a:spLocks noGrp="1"/>
          </p:cNvSpPr>
          <p:nvPr>
            <p:ph type="sldNum" sz="quarter" idx="16"/>
          </p:nvPr>
        </p:nvSpPr>
        <p:spPr/>
        <p:txBody>
          <a:bodyPr rtlCol="0"/>
          <a:lstStyle/>
          <a:p>
            <a:fld id="{00F1B427-B27D-4B9D-9B11-8D8FE64D94DC}"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D89C460-5A28-447C-8403-130163901063}" type="datetimeFigureOut">
              <a:rPr lang="en-US" smtClean="0"/>
              <a:t>5/8/2011</a:t>
            </a:fld>
            <a:endParaRPr lang="en-US"/>
          </a:p>
        </p:txBody>
      </p:sp>
      <p:sp>
        <p:nvSpPr>
          <p:cNvPr id="12" name="Slide Number Placeholder 11"/>
          <p:cNvSpPr>
            <a:spLocks noGrp="1"/>
          </p:cNvSpPr>
          <p:nvPr>
            <p:ph type="sldNum" sz="quarter" idx="16"/>
          </p:nvPr>
        </p:nvSpPr>
        <p:spPr/>
        <p:txBody>
          <a:bodyPr rtlCol="0"/>
          <a:lstStyle/>
          <a:p>
            <a:fld id="{00F1B427-B27D-4B9D-9B11-8D8FE64D94DC}"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89C460-5A28-447C-8403-130163901063}" type="datetimeFigureOut">
              <a:rPr lang="en-US" smtClean="0"/>
              <a:t>5/8/2011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0F1B427-B27D-4B9D-9B11-8D8FE64D94D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89C460-5A28-447C-8403-130163901063}" type="datetimeFigureOut">
              <a:rPr lang="en-US" smtClean="0"/>
              <a:t>5/8/2011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0F1B427-B27D-4B9D-9B11-8D8FE64D94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D89C460-5A28-447C-8403-130163901063}" type="datetimeFigureOut">
              <a:rPr lang="en-US" smtClean="0"/>
              <a:t>5/8/2011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0F1B427-B27D-4B9D-9B11-8D8FE64D94DC}"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FD89C460-5A28-447C-8403-130163901063}" type="datetimeFigureOut">
              <a:rPr lang="en-US" smtClean="0"/>
              <a:t>5/8/2011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0F1B427-B27D-4B9D-9B11-8D8FE64D94DC}"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D89C460-5A28-447C-8403-130163901063}" type="datetimeFigureOut">
              <a:rPr lang="en-US" smtClean="0"/>
              <a:t>5/8/2011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0F1B427-B27D-4B9D-9B11-8D8FE64D94D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Urban patterns</a:t>
            </a:r>
            <a:endParaRPr lang="en-US" dirty="0"/>
          </a:p>
        </p:txBody>
      </p:sp>
      <p:sp>
        <p:nvSpPr>
          <p:cNvPr id="3" name="Subtitle 2"/>
          <p:cNvSpPr>
            <a:spLocks noGrp="1"/>
          </p:cNvSpPr>
          <p:nvPr>
            <p:ph type="subTitle" idx="1"/>
          </p:nvPr>
        </p:nvSpPr>
        <p:spPr/>
        <p:txBody>
          <a:bodyPr/>
          <a:lstStyle/>
          <a:p>
            <a:pPr algn="r"/>
            <a:r>
              <a:rPr lang="en-US" dirty="0" smtClean="0"/>
              <a:t>Chapter 13 – Angel Ruiz // Period 1</a:t>
            </a:r>
            <a:endParaRPr lang="en-US" dirty="0"/>
          </a:p>
        </p:txBody>
      </p:sp>
    </p:spTree>
    <p:extLst>
      <p:ext uri="{BB962C8B-B14F-4D97-AF65-F5344CB8AC3E}">
        <p14:creationId xmlns:p14="http://schemas.microsoft.com/office/powerpoint/2010/main" val="41051378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High land cost</a:t>
            </a:r>
            <a:endParaRPr lang="en-US" dirty="0"/>
          </a:p>
        </p:txBody>
      </p:sp>
      <p:sp>
        <p:nvSpPr>
          <p:cNvPr id="3" name="Content Placeholder 2"/>
          <p:cNvSpPr>
            <a:spLocks noGrp="1"/>
          </p:cNvSpPr>
          <p:nvPr>
            <p:ph sz="quarter" idx="1"/>
          </p:nvPr>
        </p:nvSpPr>
        <p:spPr/>
        <p:txBody>
          <a:bodyPr>
            <a:normAutofit/>
          </a:bodyPr>
          <a:lstStyle/>
          <a:p>
            <a:r>
              <a:rPr lang="en-US" sz="1800" dirty="0" smtClean="0"/>
              <a:t>In a rural area a hectare of land might cost several thousand dollars.</a:t>
            </a:r>
          </a:p>
          <a:p>
            <a:pPr marL="0" indent="0">
              <a:buNone/>
            </a:pPr>
            <a:endParaRPr lang="en-US" sz="1800" dirty="0"/>
          </a:p>
          <a:p>
            <a:pPr marL="0" indent="0">
              <a:buNone/>
            </a:pPr>
            <a:r>
              <a:rPr lang="en-US" sz="1800" dirty="0" smtClean="0"/>
              <a:t>Example: Tokyo’s high prices result from a severe shortage of buildable land. Buildings in most areas are legally restricted to less than 10 meters in height, which is normally about three stories, due to potential earthquakes. (…)</a:t>
            </a:r>
          </a:p>
          <a:p>
            <a:pPr marL="0" indent="0">
              <a:buNone/>
            </a:pPr>
            <a:endParaRPr lang="en-US" sz="1800" dirty="0"/>
          </a:p>
          <a:p>
            <a:pPr marL="0" indent="0">
              <a:buNone/>
            </a:pPr>
            <a:r>
              <a:rPr lang="en-US" sz="1800" dirty="0" smtClean="0"/>
              <a:t>Two characteristics of the CBD follow from the high land cost:</a:t>
            </a:r>
          </a:p>
          <a:p>
            <a:pPr marL="0" indent="0">
              <a:buNone/>
            </a:pPr>
            <a:r>
              <a:rPr lang="en-US" sz="1800" dirty="0" smtClean="0"/>
              <a:t>      - Land is used more intensively in the center than elsewhere in the city.</a:t>
            </a:r>
          </a:p>
          <a:p>
            <a:pPr marL="0" indent="0">
              <a:buNone/>
            </a:pPr>
            <a:r>
              <a:rPr lang="en-US" sz="1800" dirty="0"/>
              <a:t> </a:t>
            </a:r>
            <a:r>
              <a:rPr lang="en-US" sz="1800" dirty="0" smtClean="0"/>
              <a:t>     -  Some activities are excluded from the center because of the high cost in space.</a:t>
            </a:r>
          </a:p>
        </p:txBody>
      </p:sp>
    </p:spTree>
    <p:extLst>
      <p:ext uri="{BB962C8B-B14F-4D97-AF65-F5344CB8AC3E}">
        <p14:creationId xmlns:p14="http://schemas.microsoft.com/office/powerpoint/2010/main" val="34947360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Where are people distributed within urban areas?</a:t>
            </a:r>
            <a:endParaRPr lang="en-US" dirty="0"/>
          </a:p>
        </p:txBody>
      </p:sp>
      <p:sp>
        <p:nvSpPr>
          <p:cNvPr id="3" name="Content Placeholder 2"/>
          <p:cNvSpPr>
            <a:spLocks noGrp="1"/>
          </p:cNvSpPr>
          <p:nvPr>
            <p:ph sz="quarter" idx="1"/>
          </p:nvPr>
        </p:nvSpPr>
        <p:spPr/>
        <p:txBody>
          <a:bodyPr/>
          <a:lstStyle/>
          <a:p>
            <a:pPr marL="0" indent="0">
              <a:buNone/>
            </a:pPr>
            <a:r>
              <a:rPr lang="en-US" dirty="0" smtClean="0"/>
              <a:t>            </a:t>
            </a:r>
            <a:r>
              <a:rPr lang="en-US" dirty="0" smtClean="0">
                <a:solidFill>
                  <a:schemeClr val="bg1">
                    <a:lumMod val="65000"/>
                  </a:schemeClr>
                </a:solidFill>
              </a:rPr>
              <a:t>Three models explain where various groups of people live in urban areas-the concentric model, the sector model, and the multiple nuclei model. Combined, the three models present a better understanding about the distribution of social and economic groups within urban areas. With modifications, the models also apply to cities in Europe and LDCs.</a:t>
            </a:r>
            <a:endParaRPr lang="en-US" dirty="0"/>
          </a:p>
        </p:txBody>
      </p:sp>
    </p:spTree>
    <p:extLst>
      <p:ext uri="{BB962C8B-B14F-4D97-AF65-F5344CB8AC3E}">
        <p14:creationId xmlns:p14="http://schemas.microsoft.com/office/powerpoint/2010/main" val="30527285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Concentric</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00200"/>
            <a:ext cx="5319713"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715000" y="2167741"/>
            <a:ext cx="2819400" cy="3970318"/>
          </a:xfrm>
          <a:prstGeom prst="rect">
            <a:avLst/>
          </a:prstGeom>
          <a:noFill/>
        </p:spPr>
        <p:txBody>
          <a:bodyPr wrap="square" rtlCol="0">
            <a:spAutoFit/>
          </a:bodyPr>
          <a:lstStyle/>
          <a:p>
            <a:r>
              <a:rPr lang="en-US" dirty="0" smtClean="0"/>
              <a:t>First developed to explain the distribution of different social groups within urban areas. It was created by sociologist E.W. Burgess.</a:t>
            </a:r>
          </a:p>
          <a:p>
            <a:endParaRPr lang="en-US" dirty="0"/>
          </a:p>
          <a:p>
            <a:r>
              <a:rPr lang="en-US" dirty="0" smtClean="0"/>
              <a:t>Concentric model: A city grows outward from a central area in a series of concentric rings like the growth rings of a tree.</a:t>
            </a:r>
            <a:endParaRPr lang="en-US" dirty="0"/>
          </a:p>
        </p:txBody>
      </p:sp>
    </p:spTree>
    <p:extLst>
      <p:ext uri="{BB962C8B-B14F-4D97-AF65-F5344CB8AC3E}">
        <p14:creationId xmlns:p14="http://schemas.microsoft.com/office/powerpoint/2010/main" val="4242738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1800" dirty="0" smtClean="0"/>
              <a:t> CBD: The innermost ring, where nonresidential activities are concentrated.</a:t>
            </a:r>
          </a:p>
          <a:p>
            <a:pPr marL="514350" indent="-514350">
              <a:buFont typeface="+mj-lt"/>
              <a:buAutoNum type="arabicPeriod"/>
            </a:pPr>
            <a:r>
              <a:rPr lang="en-US" sz="1800" dirty="0"/>
              <a:t> </a:t>
            </a:r>
            <a:r>
              <a:rPr lang="en-US" sz="1800" dirty="0" smtClean="0"/>
              <a:t>A zone in transition, which contains industry and poorer quality housing. Immigrants that move to the city live this zone first in small housing units, which are made by subdividing larger houses into apartments.</a:t>
            </a:r>
          </a:p>
          <a:p>
            <a:pPr marL="514350" indent="-514350">
              <a:buFont typeface="+mj-lt"/>
              <a:buAutoNum type="arabicPeriod"/>
            </a:pPr>
            <a:r>
              <a:rPr lang="en-US" sz="1800" dirty="0"/>
              <a:t> </a:t>
            </a:r>
            <a:r>
              <a:rPr lang="en-US" sz="1800" dirty="0" smtClean="0"/>
              <a:t>A zone of working-class homes, which has , modest old houses which are occupied by working families that have a stable income.</a:t>
            </a:r>
          </a:p>
          <a:p>
            <a:pPr marL="514350" indent="-514350">
              <a:buFont typeface="+mj-lt"/>
              <a:buAutoNum type="arabicPeriod"/>
            </a:pPr>
            <a:r>
              <a:rPr lang="en-US" sz="1800" dirty="0"/>
              <a:t> </a:t>
            </a:r>
            <a:r>
              <a:rPr lang="en-US" sz="1800" dirty="0" smtClean="0"/>
              <a:t>A zone of better residences which has newer houses that are more spacious for middle-class families.</a:t>
            </a:r>
          </a:p>
          <a:p>
            <a:pPr marL="514350" indent="-514350">
              <a:buFont typeface="+mj-lt"/>
              <a:buAutoNum type="arabicPeriod"/>
            </a:pPr>
            <a:r>
              <a:rPr lang="en-US" sz="1800" dirty="0"/>
              <a:t> </a:t>
            </a:r>
            <a:r>
              <a:rPr lang="en-US" sz="1800" dirty="0" smtClean="0"/>
              <a:t>Commuter’s zone.</a:t>
            </a:r>
          </a:p>
        </p:txBody>
      </p:sp>
    </p:spTree>
    <p:extLst>
      <p:ext uri="{BB962C8B-B14F-4D97-AF65-F5344CB8AC3E}">
        <p14:creationId xmlns:p14="http://schemas.microsoft.com/office/powerpoint/2010/main" val="14367269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Sector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752600"/>
            <a:ext cx="3733800" cy="4828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800600" y="1905000"/>
            <a:ext cx="3810000" cy="3693319"/>
          </a:xfrm>
          <a:prstGeom prst="rect">
            <a:avLst/>
          </a:prstGeom>
          <a:noFill/>
        </p:spPr>
        <p:txBody>
          <a:bodyPr wrap="square" rtlCol="0">
            <a:spAutoFit/>
          </a:bodyPr>
          <a:lstStyle/>
          <a:p>
            <a:r>
              <a:rPr lang="en-US" dirty="0" smtClean="0"/>
              <a:t>Developed in 1939 by a land economist by the name of Homer Hoyt. </a:t>
            </a:r>
          </a:p>
          <a:p>
            <a:endParaRPr lang="en-US" dirty="0"/>
          </a:p>
          <a:p>
            <a:r>
              <a:rPr lang="en-US" dirty="0" smtClean="0"/>
              <a:t>Sector model: City develops in a series of sectors, not rings.</a:t>
            </a:r>
          </a:p>
          <a:p>
            <a:r>
              <a:rPr lang="en-US" dirty="0" smtClean="0"/>
              <a:t>Some specific areas of the city are more attractive due to certain activities taking place, originally because of an environmental factor of by a mere chance. As a city grows, activities expand outward.</a:t>
            </a:r>
            <a:endParaRPr lang="en-US" dirty="0"/>
          </a:p>
        </p:txBody>
      </p:sp>
    </p:spTree>
    <p:extLst>
      <p:ext uri="{BB962C8B-B14F-4D97-AF65-F5344CB8AC3E}">
        <p14:creationId xmlns:p14="http://schemas.microsoft.com/office/powerpoint/2010/main" val="86695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CBD</a:t>
            </a:r>
          </a:p>
          <a:p>
            <a:pPr marL="514350" indent="-514350">
              <a:buFont typeface="+mj-lt"/>
              <a:buAutoNum type="arabicPeriod"/>
            </a:pPr>
            <a:r>
              <a:rPr lang="en-US" dirty="0" smtClean="0"/>
              <a:t>Transportation and industry</a:t>
            </a:r>
          </a:p>
          <a:p>
            <a:pPr marL="514350" indent="-514350">
              <a:buFont typeface="+mj-lt"/>
              <a:buAutoNum type="arabicPeriod"/>
            </a:pPr>
            <a:r>
              <a:rPr lang="en-US" dirty="0" smtClean="0"/>
              <a:t>Low-class residential</a:t>
            </a:r>
          </a:p>
          <a:p>
            <a:pPr marL="514350" indent="-514350">
              <a:buFont typeface="+mj-lt"/>
              <a:buAutoNum type="arabicPeriod"/>
            </a:pPr>
            <a:r>
              <a:rPr lang="en-US" dirty="0" smtClean="0"/>
              <a:t>Middle-class residential</a:t>
            </a:r>
          </a:p>
          <a:p>
            <a:pPr marL="514350" indent="-514350">
              <a:buFont typeface="+mj-lt"/>
              <a:buAutoNum type="arabicPeriod"/>
            </a:pPr>
            <a:r>
              <a:rPr lang="en-US" dirty="0" smtClean="0"/>
              <a:t>High-class residential</a:t>
            </a:r>
            <a:endParaRPr lang="en-US" dirty="0"/>
          </a:p>
        </p:txBody>
      </p:sp>
    </p:spTree>
    <p:extLst>
      <p:ext uri="{BB962C8B-B14F-4D97-AF65-F5344CB8AC3E}">
        <p14:creationId xmlns:p14="http://schemas.microsoft.com/office/powerpoint/2010/main" val="177229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Multiple Nuclei Model</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133600"/>
            <a:ext cx="4724400" cy="3911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257800" y="2133600"/>
            <a:ext cx="3048000" cy="2862322"/>
          </a:xfrm>
          <a:prstGeom prst="rect">
            <a:avLst/>
          </a:prstGeom>
          <a:noFill/>
        </p:spPr>
        <p:txBody>
          <a:bodyPr wrap="square" rtlCol="0">
            <a:spAutoFit/>
          </a:bodyPr>
          <a:lstStyle/>
          <a:p>
            <a:r>
              <a:rPr lang="en-US" dirty="0" smtClean="0"/>
              <a:t>Made by C.D. Harris and E.L. Ullman who were geographers back in 1945.</a:t>
            </a:r>
          </a:p>
          <a:p>
            <a:endParaRPr lang="en-US" dirty="0"/>
          </a:p>
          <a:p>
            <a:r>
              <a:rPr lang="en-US" dirty="0" smtClean="0"/>
              <a:t>Multiple Nuclei: A city is a complex structure that includes more than one center around activities revolve.</a:t>
            </a:r>
            <a:endParaRPr lang="en-US" dirty="0"/>
          </a:p>
        </p:txBody>
      </p:sp>
    </p:spTree>
    <p:extLst>
      <p:ext uri="{BB962C8B-B14F-4D97-AF65-F5344CB8AC3E}">
        <p14:creationId xmlns:p14="http://schemas.microsoft.com/office/powerpoint/2010/main" val="27937424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lnSpcReduction="10000"/>
          </a:bodyPr>
          <a:lstStyle/>
          <a:p>
            <a:pPr marL="514350" indent="-514350">
              <a:buFont typeface="+mj-lt"/>
              <a:buAutoNum type="arabicPeriod"/>
            </a:pPr>
            <a:r>
              <a:rPr lang="en-US" sz="2800" dirty="0" smtClean="0"/>
              <a:t>Central business district</a:t>
            </a:r>
          </a:p>
          <a:p>
            <a:pPr marL="514350" indent="-514350">
              <a:buFont typeface="+mj-lt"/>
              <a:buAutoNum type="arabicPeriod"/>
            </a:pPr>
            <a:r>
              <a:rPr lang="en-US" sz="2800" dirty="0" smtClean="0"/>
              <a:t>Wholesale, light manufacturing</a:t>
            </a:r>
          </a:p>
          <a:p>
            <a:pPr marL="514350" indent="-514350">
              <a:buFont typeface="+mj-lt"/>
              <a:buAutoNum type="arabicPeriod"/>
            </a:pPr>
            <a:r>
              <a:rPr lang="en-US" sz="2800" dirty="0" smtClean="0"/>
              <a:t>Low-class residential</a:t>
            </a:r>
          </a:p>
          <a:p>
            <a:pPr marL="514350" indent="-514350">
              <a:buFont typeface="+mj-lt"/>
              <a:buAutoNum type="arabicPeriod"/>
            </a:pPr>
            <a:r>
              <a:rPr lang="en-US" sz="2800" dirty="0" smtClean="0"/>
              <a:t>Medium-Class residential</a:t>
            </a:r>
          </a:p>
          <a:p>
            <a:pPr marL="514350" indent="-514350">
              <a:buFont typeface="+mj-lt"/>
              <a:buAutoNum type="arabicPeriod"/>
            </a:pPr>
            <a:r>
              <a:rPr lang="en-US" sz="2800" dirty="0" smtClean="0"/>
              <a:t>High-Class residential </a:t>
            </a:r>
          </a:p>
          <a:p>
            <a:pPr marL="514350" indent="-514350">
              <a:buFont typeface="+mj-lt"/>
              <a:buAutoNum type="arabicPeriod"/>
            </a:pPr>
            <a:r>
              <a:rPr lang="en-US" sz="2800" dirty="0" smtClean="0"/>
              <a:t>Heavy manufacturing</a:t>
            </a:r>
          </a:p>
          <a:p>
            <a:pPr marL="514350" indent="-514350">
              <a:buFont typeface="+mj-lt"/>
              <a:buAutoNum type="arabicPeriod"/>
            </a:pPr>
            <a:r>
              <a:rPr lang="en-US" sz="2800" dirty="0" smtClean="0"/>
              <a:t>Outlying business district</a:t>
            </a:r>
          </a:p>
          <a:p>
            <a:pPr marL="514350" indent="-514350">
              <a:buFont typeface="+mj-lt"/>
              <a:buAutoNum type="arabicPeriod"/>
            </a:pPr>
            <a:r>
              <a:rPr lang="en-US" sz="2800" dirty="0" smtClean="0"/>
              <a:t>Residential suburb</a:t>
            </a:r>
          </a:p>
          <a:p>
            <a:pPr marL="514350" indent="-514350">
              <a:buFont typeface="+mj-lt"/>
              <a:buAutoNum type="arabicPeriod"/>
            </a:pPr>
            <a:r>
              <a:rPr lang="en-US" sz="2800" dirty="0" smtClean="0"/>
              <a:t>Industrial suburb</a:t>
            </a:r>
          </a:p>
          <a:p>
            <a:pPr marL="514350" indent="-514350">
              <a:buFont typeface="+mj-lt"/>
              <a:buAutoNum type="arabicPeriod"/>
            </a:pPr>
            <a:endParaRPr lang="en-US" sz="2800" dirty="0" smtClean="0"/>
          </a:p>
        </p:txBody>
      </p:sp>
    </p:spTree>
    <p:extLst>
      <p:ext uri="{BB962C8B-B14F-4D97-AF65-F5344CB8AC3E}">
        <p14:creationId xmlns:p14="http://schemas.microsoft.com/office/powerpoint/2010/main" val="9072099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Examples of applying the models</a:t>
            </a:r>
            <a:endParaRPr lang="en-US" dirty="0"/>
          </a:p>
        </p:txBody>
      </p:sp>
      <p:sp>
        <p:nvSpPr>
          <p:cNvPr id="3" name="Content Placeholder 2"/>
          <p:cNvSpPr>
            <a:spLocks noGrp="1"/>
          </p:cNvSpPr>
          <p:nvPr>
            <p:ph sz="quarter" idx="1"/>
          </p:nvPr>
        </p:nvSpPr>
        <p:spPr/>
        <p:txBody>
          <a:bodyPr>
            <a:normAutofit/>
          </a:bodyPr>
          <a:lstStyle/>
          <a:p>
            <a:r>
              <a:rPr lang="en-US" sz="1800" dirty="0" smtClean="0"/>
              <a:t>CONCENTRIC: 2 families with same income and ethnic background. One family pays the rent of the home while the other owns their home. The one who owns a home is more likely to live in an outer ring and the renter in an inner ring.</a:t>
            </a:r>
          </a:p>
          <a:p>
            <a:endParaRPr lang="en-US" sz="1800" dirty="0" smtClean="0"/>
          </a:p>
          <a:p>
            <a:r>
              <a:rPr lang="en-US" sz="1800" dirty="0" smtClean="0"/>
              <a:t> SECTOR: 2 families that own their own homes. Family with higher income will not live in the same sector as the family with lower income.</a:t>
            </a:r>
          </a:p>
          <a:p>
            <a:endParaRPr lang="en-US" sz="1800" dirty="0" smtClean="0"/>
          </a:p>
          <a:p>
            <a:r>
              <a:rPr lang="en-US" sz="1800" dirty="0" smtClean="0"/>
              <a:t>MULTIPLE NUCLEI: People with same ethnic background or racial background are likely to live near each other.</a:t>
            </a:r>
            <a:endParaRPr lang="en-US" sz="1800" dirty="0"/>
          </a:p>
        </p:txBody>
      </p:sp>
    </p:spTree>
    <p:extLst>
      <p:ext uri="{BB962C8B-B14F-4D97-AF65-F5344CB8AC3E}">
        <p14:creationId xmlns:p14="http://schemas.microsoft.com/office/powerpoint/2010/main" val="4039707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Why do inner cities face distinctive challenges?</a:t>
            </a:r>
            <a:endParaRPr lang="en-US" dirty="0"/>
          </a:p>
        </p:txBody>
      </p:sp>
      <p:sp>
        <p:nvSpPr>
          <p:cNvPr id="3" name="Content Placeholder 2"/>
          <p:cNvSpPr>
            <a:spLocks noGrp="1"/>
          </p:cNvSpPr>
          <p:nvPr>
            <p:ph sz="quarter" idx="1"/>
          </p:nvPr>
        </p:nvSpPr>
        <p:spPr/>
        <p:txBody>
          <a:bodyPr/>
          <a:lstStyle/>
          <a:p>
            <a:r>
              <a:rPr lang="en-US" dirty="0" smtClean="0">
                <a:solidFill>
                  <a:schemeClr val="bg1">
                    <a:lumMod val="65000"/>
                  </a:schemeClr>
                </a:solidFill>
              </a:rPr>
              <a:t>Inner-city residential areas have physical problems stemming from the high percentage of older deteriorated housing, social problems stemming from a gap between demand for services and supply of local tax revenue.</a:t>
            </a:r>
            <a:endParaRPr lang="en-US" dirty="0">
              <a:solidFill>
                <a:schemeClr val="bg1">
                  <a:lumMod val="65000"/>
                </a:schemeClr>
              </a:solidFill>
            </a:endParaRPr>
          </a:p>
        </p:txBody>
      </p:sp>
    </p:spTree>
    <p:extLst>
      <p:ext uri="{BB962C8B-B14F-4D97-AF65-F5344CB8AC3E}">
        <p14:creationId xmlns:p14="http://schemas.microsoft.com/office/powerpoint/2010/main" val="164120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Key Issues~</a:t>
            </a:r>
            <a:endParaRPr lang="en-US" dirty="0"/>
          </a:p>
        </p:txBody>
      </p:sp>
      <p:sp>
        <p:nvSpPr>
          <p:cNvPr id="3" name="Content Placeholder 2"/>
          <p:cNvSpPr>
            <a:spLocks noGrp="1"/>
          </p:cNvSpPr>
          <p:nvPr>
            <p:ph sz="quarter" idx="1"/>
          </p:nvPr>
        </p:nvSpPr>
        <p:spPr>
          <a:xfrm>
            <a:off x="533400" y="1676400"/>
            <a:ext cx="8153400" cy="4495800"/>
          </a:xfrm>
          <a:solidFill>
            <a:schemeClr val="bg1"/>
          </a:solidFill>
        </p:spPr>
        <p:txBody>
          <a:bodyPr>
            <a:normAutofit/>
          </a:bodyPr>
          <a:lstStyle/>
          <a:p>
            <a:pPr algn="ctr"/>
            <a:r>
              <a:rPr lang="en-US" sz="2800" dirty="0" smtClean="0">
                <a:solidFill>
                  <a:schemeClr val="bg1">
                    <a:lumMod val="65000"/>
                  </a:schemeClr>
                </a:solidFill>
              </a:rPr>
              <a:t>- Why do services cluster downtown?</a:t>
            </a:r>
          </a:p>
          <a:p>
            <a:pPr algn="ctr"/>
            <a:r>
              <a:rPr lang="en-US" sz="2800" dirty="0" smtClean="0">
                <a:solidFill>
                  <a:schemeClr val="bg1">
                    <a:lumMod val="65000"/>
                  </a:schemeClr>
                </a:solidFill>
              </a:rPr>
              <a:t>- Where are people distributed within urban areas?</a:t>
            </a:r>
          </a:p>
          <a:p>
            <a:pPr algn="ctr"/>
            <a:r>
              <a:rPr lang="en-US" sz="2800" dirty="0" smtClean="0">
                <a:solidFill>
                  <a:schemeClr val="bg1">
                    <a:lumMod val="65000"/>
                  </a:schemeClr>
                </a:solidFill>
              </a:rPr>
              <a:t>- Why do inner cities face distinctive challenges?</a:t>
            </a:r>
          </a:p>
          <a:p>
            <a:pPr algn="ctr"/>
            <a:r>
              <a:rPr lang="en-US" sz="2800" dirty="0" smtClean="0">
                <a:solidFill>
                  <a:schemeClr val="bg1">
                    <a:lumMod val="65000"/>
                  </a:schemeClr>
                </a:solidFill>
              </a:rPr>
              <a:t>- Why do suburbs face distinctive challenges?</a:t>
            </a:r>
            <a:endParaRPr lang="en-US" sz="2800" dirty="0">
              <a:solidFill>
                <a:schemeClr val="bg1">
                  <a:lumMod val="65000"/>
                </a:schemeClr>
              </a:solidFill>
            </a:endParaRPr>
          </a:p>
        </p:txBody>
      </p:sp>
    </p:spTree>
    <p:extLst>
      <p:ext uri="{BB962C8B-B14F-4D97-AF65-F5344CB8AC3E}">
        <p14:creationId xmlns:p14="http://schemas.microsoft.com/office/powerpoint/2010/main" val="3081466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Inner-city Physical Issues</a:t>
            </a:r>
            <a:endParaRPr lang="en-US" dirty="0"/>
          </a:p>
        </p:txBody>
      </p:sp>
      <p:sp>
        <p:nvSpPr>
          <p:cNvPr id="3" name="Content Placeholder 2"/>
          <p:cNvSpPr>
            <a:spLocks noGrp="1"/>
          </p:cNvSpPr>
          <p:nvPr>
            <p:ph sz="quarter" idx="1"/>
          </p:nvPr>
        </p:nvSpPr>
        <p:spPr/>
        <p:txBody>
          <a:bodyPr/>
          <a:lstStyle/>
          <a:p>
            <a:r>
              <a:rPr lang="en-US" dirty="0" smtClean="0">
                <a:solidFill>
                  <a:schemeClr val="bg1">
                    <a:lumMod val="75000"/>
                  </a:schemeClr>
                </a:solidFill>
              </a:rPr>
              <a:t>Inner-city neighborhoods are facing poor housing conditions which most of them were built before 1940. Deteriorated housing can be either demolished and replaced with new housing or rehabilitated. </a:t>
            </a:r>
          </a:p>
          <a:p>
            <a:endParaRPr lang="en-US" dirty="0"/>
          </a:p>
          <a:p>
            <a:endParaRPr lang="en-US" dirty="0"/>
          </a:p>
        </p:txBody>
      </p:sp>
    </p:spTree>
    <p:extLst>
      <p:ext uri="{BB962C8B-B14F-4D97-AF65-F5344CB8AC3E}">
        <p14:creationId xmlns:p14="http://schemas.microsoft.com/office/powerpoint/2010/main" val="3980542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Inner-City Social Issues</a:t>
            </a:r>
            <a:endParaRPr lang="en-US" dirty="0"/>
          </a:p>
        </p:txBody>
      </p:sp>
      <p:sp>
        <p:nvSpPr>
          <p:cNvPr id="3" name="Content Placeholder 2"/>
          <p:cNvSpPr>
            <a:spLocks noGrp="1"/>
          </p:cNvSpPr>
          <p:nvPr>
            <p:ph sz="quarter" idx="1"/>
          </p:nvPr>
        </p:nvSpPr>
        <p:spPr/>
        <p:txBody>
          <a:bodyPr/>
          <a:lstStyle/>
          <a:p>
            <a:r>
              <a:rPr lang="en-US" dirty="0" smtClean="0">
                <a:solidFill>
                  <a:schemeClr val="bg1">
                    <a:lumMod val="75000"/>
                  </a:schemeClr>
                </a:solidFill>
              </a:rPr>
              <a:t>Inner cities contain primarily people with low incomes who face many social problems. Inner-city residents are usually referred to as permanent underclass residents because they are trapped in an unending cycle of economic and social issues such as an excessive amount of unemployment, drug addiction, illiteracy, juvenile delinquency, and crime.</a:t>
            </a:r>
            <a:endParaRPr lang="en-US" dirty="0">
              <a:solidFill>
                <a:schemeClr val="bg1">
                  <a:lumMod val="75000"/>
                </a:schemeClr>
              </a:solidFill>
            </a:endParaRPr>
          </a:p>
        </p:txBody>
      </p:sp>
    </p:spTree>
    <p:extLst>
      <p:ext uri="{BB962C8B-B14F-4D97-AF65-F5344CB8AC3E}">
        <p14:creationId xmlns:p14="http://schemas.microsoft.com/office/powerpoint/2010/main" val="8750938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Inner-City Economic Issues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1600" dirty="0" smtClean="0">
                <a:solidFill>
                  <a:schemeClr val="bg1">
                    <a:lumMod val="75000"/>
                  </a:schemeClr>
                </a:solidFill>
              </a:rPr>
              <a:t>The amount of low-income residents in inner-city neighborhoods of central cities has produced financial problems. The major recession going on recently has aggravated has triggered those problems.</a:t>
            </a:r>
          </a:p>
          <a:p>
            <a:endParaRPr lang="en-US" sz="1600" dirty="0">
              <a:solidFill>
                <a:schemeClr val="bg1">
                  <a:lumMod val="75000"/>
                </a:schemeClr>
              </a:solidFill>
            </a:endParaRPr>
          </a:p>
          <a:p>
            <a:r>
              <a:rPr lang="en-US" sz="1600" dirty="0" smtClean="0">
                <a:solidFill>
                  <a:schemeClr val="bg1">
                    <a:lumMod val="75000"/>
                  </a:schemeClr>
                </a:solidFill>
              </a:rPr>
              <a:t>Eroding Tax Base</a:t>
            </a:r>
          </a:p>
          <a:p>
            <a:pPr marL="0" indent="0">
              <a:buNone/>
            </a:pPr>
            <a:r>
              <a:rPr lang="en-US" sz="1600" dirty="0">
                <a:solidFill>
                  <a:schemeClr val="bg1">
                    <a:lumMod val="75000"/>
                  </a:schemeClr>
                </a:solidFill>
              </a:rPr>
              <a:t> </a:t>
            </a:r>
            <a:r>
              <a:rPr lang="en-US" sz="1600" dirty="0" smtClean="0">
                <a:solidFill>
                  <a:schemeClr val="bg1">
                    <a:lumMod val="75000"/>
                  </a:schemeClr>
                </a:solidFill>
              </a:rPr>
              <a:t>  Inner-cities do require public transportation services, but can only pay such a small amount to support those services. So, in order to relieve those costs, Inner-cities could reduces services such as closing libraries, eliminate bus routes, collect trash less frequently, and delay replacement of outdated school equipment. They could also raise tax revenues such as providing tax breaks for downtown offices, luxury hotels, restaurants, and shops. </a:t>
            </a:r>
          </a:p>
          <a:p>
            <a:pPr marL="0" indent="0">
              <a:buNone/>
            </a:pPr>
            <a:endParaRPr lang="en-US" sz="1600" dirty="0">
              <a:solidFill>
                <a:schemeClr val="bg1">
                  <a:lumMod val="75000"/>
                </a:schemeClr>
              </a:solidFill>
            </a:endParaRPr>
          </a:p>
          <a:p>
            <a:pPr>
              <a:buFont typeface="Wingdings" pitchFamily="2" charset="2"/>
              <a:buChar char="q"/>
            </a:pPr>
            <a:r>
              <a:rPr lang="en-US" sz="1600" dirty="0" smtClean="0">
                <a:solidFill>
                  <a:schemeClr val="bg1">
                    <a:lumMod val="75000"/>
                  </a:schemeClr>
                </a:solidFill>
              </a:rPr>
              <a:t>Impact of the recession</a:t>
            </a:r>
          </a:p>
          <a:p>
            <a:pPr marL="0" indent="0">
              <a:buNone/>
            </a:pPr>
            <a:r>
              <a:rPr lang="en-US" sz="1600" dirty="0">
                <a:solidFill>
                  <a:schemeClr val="bg1">
                    <a:lumMod val="75000"/>
                  </a:schemeClr>
                </a:solidFill>
              </a:rPr>
              <a:t> </a:t>
            </a:r>
            <a:r>
              <a:rPr lang="en-US" sz="1600" dirty="0" smtClean="0">
                <a:solidFill>
                  <a:schemeClr val="bg1">
                    <a:lumMod val="75000"/>
                  </a:schemeClr>
                </a:solidFill>
              </a:rPr>
              <a:t>   One of the main causes of the severe recession back in 2008 was a collapse in the house market, primarily in the inner-city. In the years leading to the recession, financial institutions sharply increased the number of loans to low-income  inner-city households buying their first homes.</a:t>
            </a:r>
          </a:p>
          <a:p>
            <a:pPr marL="0" indent="0">
              <a:buNone/>
            </a:pPr>
            <a:r>
              <a:rPr lang="en-US" sz="1400" dirty="0">
                <a:solidFill>
                  <a:schemeClr val="bg1">
                    <a:lumMod val="75000"/>
                  </a:schemeClr>
                </a:solidFill>
              </a:rPr>
              <a:t> </a:t>
            </a:r>
            <a:r>
              <a:rPr lang="en-US" sz="1400" dirty="0" smtClean="0">
                <a:solidFill>
                  <a:schemeClr val="bg1">
                    <a:lumMod val="75000"/>
                  </a:schemeClr>
                </a:solidFill>
              </a:rPr>
              <a:t>    </a:t>
            </a:r>
            <a:endParaRPr lang="en-US" sz="1400" dirty="0">
              <a:solidFill>
                <a:schemeClr val="bg1">
                  <a:lumMod val="75000"/>
                </a:schemeClr>
              </a:solidFill>
            </a:endParaRPr>
          </a:p>
        </p:txBody>
      </p:sp>
    </p:spTree>
    <p:extLst>
      <p:ext uri="{BB962C8B-B14F-4D97-AF65-F5344CB8AC3E}">
        <p14:creationId xmlns:p14="http://schemas.microsoft.com/office/powerpoint/2010/main" val="673494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Why do suburbs face distinctive challenges?</a:t>
            </a:r>
            <a:endParaRPr lang="en-US" dirty="0"/>
          </a:p>
        </p:txBody>
      </p:sp>
      <p:sp>
        <p:nvSpPr>
          <p:cNvPr id="3" name="Content Placeholder 2"/>
          <p:cNvSpPr>
            <a:spLocks noGrp="1"/>
          </p:cNvSpPr>
          <p:nvPr>
            <p:ph sz="quarter" idx="1"/>
          </p:nvPr>
        </p:nvSpPr>
        <p:spPr/>
        <p:txBody>
          <a:bodyPr>
            <a:normAutofit/>
          </a:bodyPr>
          <a:lstStyle/>
          <a:p>
            <a:r>
              <a:rPr lang="en-US" sz="2800" dirty="0" smtClean="0">
                <a:solidFill>
                  <a:schemeClr val="bg1">
                    <a:lumMod val="75000"/>
                  </a:schemeClr>
                </a:solidFill>
              </a:rPr>
              <a:t>The suburban lifestyle as exemplified by the detached single-family house with surrounding yard attracts most people. Transportation improvements, most notable the railroad system in the nineteenth century and the automobile in the twentieth century have helped the sprawling of urban areas. Among the negative consequences of large-scale sprawl are segregation and inefficiency.</a:t>
            </a:r>
            <a:endParaRPr lang="en-US" sz="2800" dirty="0">
              <a:solidFill>
                <a:schemeClr val="bg1">
                  <a:lumMod val="75000"/>
                </a:schemeClr>
              </a:solidFill>
            </a:endParaRPr>
          </a:p>
        </p:txBody>
      </p:sp>
    </p:spTree>
    <p:extLst>
      <p:ext uri="{BB962C8B-B14F-4D97-AF65-F5344CB8AC3E}">
        <p14:creationId xmlns:p14="http://schemas.microsoft.com/office/powerpoint/2010/main" val="1656574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Why do services cluster downtown?</a:t>
            </a:r>
            <a:endParaRPr lang="en-US" dirty="0"/>
          </a:p>
        </p:txBody>
      </p:sp>
      <p:sp>
        <p:nvSpPr>
          <p:cNvPr id="3" name="Content Placeholder 2"/>
          <p:cNvSpPr>
            <a:spLocks noGrp="1"/>
          </p:cNvSpPr>
          <p:nvPr>
            <p:ph sz="quarter" idx="1"/>
          </p:nvPr>
        </p:nvSpPr>
        <p:spPr/>
        <p:txBody>
          <a:bodyPr>
            <a:normAutofit/>
          </a:bodyPr>
          <a:lstStyle/>
          <a:p>
            <a:pPr marL="0" indent="0">
              <a:buNone/>
            </a:pPr>
            <a:r>
              <a:rPr lang="en-US" sz="2800" dirty="0">
                <a:solidFill>
                  <a:schemeClr val="bg1">
                    <a:lumMod val="65000"/>
                  </a:schemeClr>
                </a:solidFill>
              </a:rPr>
              <a:t> </a:t>
            </a:r>
            <a:r>
              <a:rPr lang="en-US" sz="2800" dirty="0" smtClean="0">
                <a:solidFill>
                  <a:schemeClr val="bg1">
                    <a:lumMod val="65000"/>
                  </a:schemeClr>
                </a:solidFill>
              </a:rPr>
              <a:t>       The central business district (CBD) is composed of a large percentage of settlement’s business services. Business services are arranged around downtown to aid with face-to-face contact. Retailers with large thresholds or large may also locate downtown.</a:t>
            </a:r>
            <a:endParaRPr lang="en-US" sz="2800" dirty="0">
              <a:solidFill>
                <a:schemeClr val="bg1">
                  <a:lumMod val="65000"/>
                </a:schemeClr>
              </a:solidFill>
            </a:endParaRPr>
          </a:p>
        </p:txBody>
      </p:sp>
    </p:spTree>
    <p:extLst>
      <p:ext uri="{BB962C8B-B14F-4D97-AF65-F5344CB8AC3E}">
        <p14:creationId xmlns:p14="http://schemas.microsoft.com/office/powerpoint/2010/main" val="1263667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a:bodyPr>
          <a:lstStyle/>
          <a:p>
            <a:r>
              <a:rPr lang="en-US" sz="1420" dirty="0" smtClean="0"/>
              <a:t>Downtown is know as the central business district</a:t>
            </a:r>
          </a:p>
          <a:p>
            <a:endParaRPr lang="en-US" sz="1420" dirty="0" smtClean="0"/>
          </a:p>
          <a:p>
            <a:r>
              <a:rPr lang="en-US" sz="1420" dirty="0" smtClean="0"/>
              <a:t>The CBD is compact meaning it contains only 1% of urban land area but also contains a </a:t>
            </a:r>
          </a:p>
          <a:p>
            <a:pPr marL="0" indent="0">
              <a:buNone/>
            </a:pPr>
            <a:r>
              <a:rPr lang="en-US" sz="1420" dirty="0" smtClean="0"/>
              <a:t>        large percentage of businesses such as shops, offices, and public institutions. Central </a:t>
            </a:r>
          </a:p>
          <a:p>
            <a:pPr marL="0" indent="0">
              <a:buNone/>
            </a:pPr>
            <a:r>
              <a:rPr lang="en-US" sz="1420" dirty="0"/>
              <a:t> </a:t>
            </a:r>
            <a:r>
              <a:rPr lang="en-US" sz="1420" dirty="0" smtClean="0"/>
              <a:t>       business districts attract consumers because of its accessibility. </a:t>
            </a:r>
          </a:p>
          <a:p>
            <a:endParaRPr lang="en-US" sz="1420" dirty="0" smtClean="0"/>
          </a:p>
          <a:p>
            <a:r>
              <a:rPr lang="en-US" sz="1420" dirty="0" smtClean="0"/>
              <a:t>Three types of retail services clustered in the CBD which required accessibility to     </a:t>
            </a:r>
          </a:p>
          <a:p>
            <a:pPr marL="0" indent="0">
              <a:buNone/>
            </a:pPr>
            <a:r>
              <a:rPr lang="en-US" sz="1420" dirty="0"/>
              <a:t> </a:t>
            </a:r>
            <a:r>
              <a:rPr lang="en-US" sz="1420" dirty="0" smtClean="0"/>
              <a:t>       everyone In the region:</a:t>
            </a:r>
          </a:p>
          <a:p>
            <a:pPr marL="0" indent="0">
              <a:buNone/>
            </a:pPr>
            <a:r>
              <a:rPr lang="en-US" sz="1420" dirty="0" smtClean="0"/>
              <a:t>                  -Retailers with a high threshold</a:t>
            </a:r>
          </a:p>
          <a:p>
            <a:pPr marL="0" indent="0">
              <a:buNone/>
            </a:pPr>
            <a:r>
              <a:rPr lang="en-US" sz="1420" dirty="0"/>
              <a:t> </a:t>
            </a:r>
            <a:r>
              <a:rPr lang="en-US" sz="1420" dirty="0" smtClean="0"/>
              <a:t>                 - Retailers with a long range</a:t>
            </a:r>
          </a:p>
          <a:p>
            <a:pPr marL="0" indent="0">
              <a:buNone/>
            </a:pPr>
            <a:r>
              <a:rPr lang="en-US" sz="1420" dirty="0"/>
              <a:t> </a:t>
            </a:r>
            <a:r>
              <a:rPr lang="en-US" sz="1420" dirty="0" smtClean="0"/>
              <a:t>                 - Retailers that served people who worked in the CBD</a:t>
            </a:r>
          </a:p>
          <a:p>
            <a:pPr>
              <a:buFont typeface="Wingdings" pitchFamily="2" charset="2"/>
              <a:buChar char="q"/>
            </a:pPr>
            <a:endParaRPr lang="en-US" sz="1200" dirty="0" smtClean="0"/>
          </a:p>
        </p:txBody>
      </p:sp>
    </p:spTree>
    <p:extLst>
      <p:ext uri="{BB962C8B-B14F-4D97-AF65-F5344CB8AC3E}">
        <p14:creationId xmlns:p14="http://schemas.microsoft.com/office/powerpoint/2010/main" val="32263542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Retailers with a high threshold</a:t>
            </a:r>
            <a:endParaRPr lang="en-US" dirty="0"/>
          </a:p>
        </p:txBody>
      </p:sp>
      <p:sp>
        <p:nvSpPr>
          <p:cNvPr id="3" name="Content Placeholder 2"/>
          <p:cNvSpPr>
            <a:spLocks noGrp="1"/>
          </p:cNvSpPr>
          <p:nvPr>
            <p:ph sz="quarter" idx="1"/>
          </p:nvPr>
        </p:nvSpPr>
        <p:spPr/>
        <p:txBody>
          <a:bodyPr>
            <a:normAutofit/>
          </a:bodyPr>
          <a:lstStyle/>
          <a:p>
            <a:pPr marL="0" indent="0">
              <a:buNone/>
            </a:pPr>
            <a:endParaRPr lang="en-US" sz="1400" dirty="0" smtClean="0"/>
          </a:p>
          <a:p>
            <a:pPr marL="0" indent="0">
              <a:buNone/>
            </a:pPr>
            <a:endParaRPr lang="en-US" sz="1400" dirty="0"/>
          </a:p>
          <a:p>
            <a:pPr marL="0" indent="0">
              <a:buNone/>
            </a:pPr>
            <a:r>
              <a:rPr lang="en-US" sz="1600" dirty="0" smtClean="0"/>
              <a:t>Example: Department stores~</a:t>
            </a:r>
          </a:p>
          <a:p>
            <a:pPr marL="0" indent="0">
              <a:buNone/>
            </a:pPr>
            <a:endParaRPr lang="en-US" sz="1600" dirty="0"/>
          </a:p>
          <a:p>
            <a:pPr marL="0" indent="0">
              <a:buNone/>
            </a:pPr>
            <a:r>
              <a:rPr lang="en-US" sz="1600" dirty="0"/>
              <a:t> </a:t>
            </a:r>
            <a:r>
              <a:rPr lang="en-US" sz="1600" dirty="0" smtClean="0"/>
              <a:t>  Large department stores in the CBD would cluster near one intersection, which was known </a:t>
            </a:r>
          </a:p>
          <a:p>
            <a:pPr marL="0" indent="0">
              <a:buNone/>
            </a:pPr>
            <a:r>
              <a:rPr lang="en-US" sz="1600" dirty="0" smtClean="0"/>
              <a:t>as the “100 percent corner”. Rents around there would be high ‘</a:t>
            </a:r>
            <a:r>
              <a:rPr lang="en-US" sz="1600" dirty="0" err="1" smtClean="0"/>
              <a:t>cos</a:t>
            </a:r>
            <a:r>
              <a:rPr lang="en-US" sz="1600" dirty="0" smtClean="0"/>
              <a:t> it has the highest </a:t>
            </a:r>
          </a:p>
          <a:p>
            <a:pPr marL="0" indent="0">
              <a:buNone/>
            </a:pPr>
            <a:r>
              <a:rPr lang="en-US" sz="1600" dirty="0" smtClean="0"/>
              <a:t>accessibility for the most customers.</a:t>
            </a:r>
            <a:endParaRPr lang="en-US" sz="1600" dirty="0"/>
          </a:p>
        </p:txBody>
      </p:sp>
    </p:spTree>
    <p:extLst>
      <p:ext uri="{BB962C8B-B14F-4D97-AF65-F5344CB8AC3E}">
        <p14:creationId xmlns:p14="http://schemas.microsoft.com/office/powerpoint/2010/main" val="16051431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Retailers with high range</a:t>
            </a:r>
            <a:endParaRPr lang="en-US" dirty="0"/>
          </a:p>
        </p:txBody>
      </p:sp>
      <p:sp>
        <p:nvSpPr>
          <p:cNvPr id="3" name="Content Placeholder 2"/>
          <p:cNvSpPr>
            <a:spLocks noGrp="1"/>
          </p:cNvSpPr>
          <p:nvPr>
            <p:ph sz="quarter" idx="1"/>
          </p:nvPr>
        </p:nvSpPr>
        <p:spPr/>
        <p:txBody>
          <a:bodyPr>
            <a:normAutofit/>
          </a:bodyPr>
          <a:lstStyle/>
          <a:p>
            <a:r>
              <a:rPr lang="en-US" sz="2400" dirty="0" smtClean="0"/>
              <a:t>Retailers with high range once preferred CBD locations because their customers were scattered over a wide area.</a:t>
            </a:r>
          </a:p>
          <a:p>
            <a:endParaRPr lang="en-US" sz="2400" dirty="0"/>
          </a:p>
          <a:p>
            <a:pPr marL="0" indent="0">
              <a:buNone/>
            </a:pPr>
            <a:r>
              <a:rPr lang="en-US" sz="2400" dirty="0"/>
              <a:t> </a:t>
            </a:r>
            <a:r>
              <a:rPr lang="en-US" sz="2400" dirty="0" smtClean="0"/>
              <a:t>  Example: A jewelry or clothing store attracted shoppers from all over the urban area, but each customer didn’t visit frequently.</a:t>
            </a:r>
            <a:endParaRPr lang="en-US" sz="2400" dirty="0"/>
          </a:p>
        </p:txBody>
      </p:sp>
    </p:spTree>
    <p:extLst>
      <p:ext uri="{BB962C8B-B14F-4D97-AF65-F5344CB8AC3E}">
        <p14:creationId xmlns:p14="http://schemas.microsoft.com/office/powerpoint/2010/main" val="4001628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Retailers serving downtown workers</a:t>
            </a:r>
            <a:endParaRPr lang="en-US" dirty="0"/>
          </a:p>
        </p:txBody>
      </p:sp>
      <p:sp>
        <p:nvSpPr>
          <p:cNvPr id="3" name="Content Placeholder 2"/>
          <p:cNvSpPr>
            <a:spLocks noGrp="1"/>
          </p:cNvSpPr>
          <p:nvPr>
            <p:ph sz="quarter" idx="1"/>
          </p:nvPr>
        </p:nvSpPr>
        <p:spPr/>
        <p:txBody>
          <a:bodyPr>
            <a:normAutofit/>
          </a:bodyPr>
          <a:lstStyle/>
          <a:p>
            <a:endParaRPr lang="en-US" sz="1800" dirty="0" smtClean="0"/>
          </a:p>
          <a:p>
            <a:r>
              <a:rPr lang="en-US" sz="1800" dirty="0" smtClean="0"/>
              <a:t>These businesses usually sell office supplies, computers, and clothing. They also offer shoe repair services, dry-cleaning, etc.</a:t>
            </a:r>
          </a:p>
          <a:p>
            <a:endParaRPr lang="en-US" sz="1800" dirty="0" smtClean="0"/>
          </a:p>
          <a:p>
            <a:r>
              <a:rPr lang="en-US" sz="1800" dirty="0" smtClean="0"/>
              <a:t>Customers of downtown shops tend to be downtown employees who shop during lunch hour. </a:t>
            </a:r>
          </a:p>
          <a:p>
            <a:endParaRPr lang="en-US" sz="1800" dirty="0" smtClean="0"/>
          </a:p>
          <a:p>
            <a:r>
              <a:rPr lang="en-US" sz="1800" dirty="0" smtClean="0"/>
              <a:t>Large department stores have difficulty attracting their old customers whereas smaller shops that cater to the special needs of the downtown labor force are expanding.</a:t>
            </a:r>
            <a:endParaRPr lang="en-US" sz="1800" dirty="0"/>
          </a:p>
        </p:txBody>
      </p:sp>
    </p:spTree>
    <p:extLst>
      <p:ext uri="{BB962C8B-B14F-4D97-AF65-F5344CB8AC3E}">
        <p14:creationId xmlns:p14="http://schemas.microsoft.com/office/powerpoint/2010/main" val="22121902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Business Services in the CBD</a:t>
            </a:r>
            <a:endParaRPr lang="en-US" dirty="0"/>
          </a:p>
        </p:txBody>
      </p:sp>
      <p:sp>
        <p:nvSpPr>
          <p:cNvPr id="3" name="Content Placeholder 2"/>
          <p:cNvSpPr>
            <a:spLocks noGrp="1"/>
          </p:cNvSpPr>
          <p:nvPr>
            <p:ph sz="quarter" idx="1"/>
          </p:nvPr>
        </p:nvSpPr>
        <p:spPr/>
        <p:txBody>
          <a:bodyPr>
            <a:normAutofit/>
          </a:bodyPr>
          <a:lstStyle/>
          <a:p>
            <a:endParaRPr lang="en-US" sz="1800" dirty="0" smtClean="0"/>
          </a:p>
          <a:p>
            <a:r>
              <a:rPr lang="en-US" sz="1800" dirty="0" smtClean="0"/>
              <a:t>Offices cluster in the center for accessibility. People that serve in those businesses are usually in advertising, banking, finance, journalism, and law particularly depending on the proximity to professional colleagues. </a:t>
            </a:r>
          </a:p>
          <a:p>
            <a:endParaRPr lang="en-US" sz="1800" dirty="0"/>
          </a:p>
          <a:p>
            <a:r>
              <a:rPr lang="en-US" sz="1800" dirty="0" smtClean="0"/>
              <a:t>Example: Lawyers choose locations near government offices and courts.</a:t>
            </a:r>
            <a:endParaRPr lang="en-US" sz="1800" dirty="0"/>
          </a:p>
        </p:txBody>
      </p:sp>
    </p:spTree>
    <p:extLst>
      <p:ext uri="{BB962C8B-B14F-4D97-AF65-F5344CB8AC3E}">
        <p14:creationId xmlns:p14="http://schemas.microsoft.com/office/powerpoint/2010/main" val="1376138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Competition for the land in the CBD</a:t>
            </a:r>
            <a:endParaRPr lang="en-US" dirty="0"/>
          </a:p>
        </p:txBody>
      </p:sp>
      <p:sp>
        <p:nvSpPr>
          <p:cNvPr id="3" name="Content Placeholder 2"/>
          <p:cNvSpPr>
            <a:spLocks noGrp="1"/>
          </p:cNvSpPr>
          <p:nvPr>
            <p:ph sz="quarter" idx="1"/>
          </p:nvPr>
        </p:nvSpPr>
        <p:spPr/>
        <p:txBody>
          <a:bodyPr>
            <a:normAutofit/>
          </a:bodyPr>
          <a:lstStyle/>
          <a:p>
            <a:pPr marL="0" indent="0">
              <a:buNone/>
            </a:pPr>
            <a:endParaRPr lang="en-US" sz="2400" dirty="0" smtClean="0"/>
          </a:p>
          <a:p>
            <a:pPr marL="0" indent="0">
              <a:buNone/>
            </a:pPr>
            <a:r>
              <a:rPr lang="en-US" sz="2400" dirty="0" smtClean="0"/>
              <a:t>The center’s accessibility produces extreme competition for the limited sites available. As a result, land values are very high in the CBD, and too expensive for some activities.</a:t>
            </a:r>
          </a:p>
        </p:txBody>
      </p:sp>
    </p:spTree>
    <p:extLst>
      <p:ext uri="{BB962C8B-B14F-4D97-AF65-F5344CB8AC3E}">
        <p14:creationId xmlns:p14="http://schemas.microsoft.com/office/powerpoint/2010/main" val="29282015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178</TotalTime>
  <Words>1371</Words>
  <Application>Microsoft Office PowerPoint</Application>
  <PresentationFormat>On-screen Show (4:3)</PresentationFormat>
  <Paragraphs>112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Median</vt:lpstr>
      <vt:lpstr>Urban patterns</vt:lpstr>
      <vt:lpstr>Key Issues~</vt:lpstr>
      <vt:lpstr>Why do services cluster downtown?</vt:lpstr>
      <vt:lpstr>PowerPoint Presentation</vt:lpstr>
      <vt:lpstr>Retailers with a high threshold</vt:lpstr>
      <vt:lpstr>Retailers with high range</vt:lpstr>
      <vt:lpstr>Retailers serving downtown workers</vt:lpstr>
      <vt:lpstr>Business Services in the CBD</vt:lpstr>
      <vt:lpstr>Competition for the land in the CBD</vt:lpstr>
      <vt:lpstr>High land cost</vt:lpstr>
      <vt:lpstr>Where are people distributed within urban areas?</vt:lpstr>
      <vt:lpstr>Concentric</vt:lpstr>
      <vt:lpstr>PowerPoint Presentation</vt:lpstr>
      <vt:lpstr>Sector </vt:lpstr>
      <vt:lpstr>PowerPoint Presentation</vt:lpstr>
      <vt:lpstr>Multiple Nuclei Model</vt:lpstr>
      <vt:lpstr>PowerPoint Presentation</vt:lpstr>
      <vt:lpstr>Examples of applying the models</vt:lpstr>
      <vt:lpstr>Why do inner cities face distinctive challenges?</vt:lpstr>
      <vt:lpstr>Inner-city Physical Issues</vt:lpstr>
      <vt:lpstr>Inner-City Social Issues</vt:lpstr>
      <vt:lpstr>Inner-City Economic Issues</vt:lpstr>
      <vt:lpstr>Why do suburbs face distinctive challenges?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Urban patterns</dc:title>
  <dc:creator>User</dc:creator>
  <cp:lastModifiedBy>User</cp:lastModifiedBy>
  <cp:revision>15</cp:revision>
  <dcterms:created xsi:type="dcterms:W3CDTF">2011-04-29T03:19:37Z</dcterms:created>
  <dcterms:modified xsi:type="dcterms:W3CDTF">2011-05-08T22:02:08Z</dcterms:modified>
</cp:coreProperties>
</file>